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sldIdLst>
    <p:sldId id="257" r:id="rId2"/>
    <p:sldId id="258" r:id="rId3"/>
    <p:sldId id="337" r:id="rId4"/>
    <p:sldId id="259" r:id="rId5"/>
    <p:sldId id="262" r:id="rId6"/>
    <p:sldId id="286" r:id="rId7"/>
    <p:sldId id="263" r:id="rId8"/>
    <p:sldId id="279" r:id="rId9"/>
    <p:sldId id="304" r:id="rId10"/>
    <p:sldId id="302" r:id="rId11"/>
    <p:sldId id="339" r:id="rId12"/>
    <p:sldId id="281" r:id="rId13"/>
    <p:sldId id="340" r:id="rId14"/>
    <p:sldId id="341" r:id="rId15"/>
    <p:sldId id="342" r:id="rId16"/>
    <p:sldId id="343" r:id="rId17"/>
    <p:sldId id="344" r:id="rId18"/>
    <p:sldId id="783" r:id="rId19"/>
    <p:sldId id="784" r:id="rId20"/>
    <p:sldId id="345" r:id="rId21"/>
    <p:sldId id="267" r:id="rId22"/>
    <p:sldId id="287" r:id="rId23"/>
    <p:sldId id="289" r:id="rId24"/>
    <p:sldId id="291" r:id="rId25"/>
    <p:sldId id="293" r:id="rId26"/>
    <p:sldId id="294" r:id="rId27"/>
    <p:sldId id="295" r:id="rId28"/>
    <p:sldId id="298" r:id="rId29"/>
    <p:sldId id="346" r:id="rId30"/>
    <p:sldId id="311" r:id="rId31"/>
    <p:sldId id="306" r:id="rId32"/>
    <p:sldId id="307" r:id="rId33"/>
    <p:sldId id="260" r:id="rId34"/>
    <p:sldId id="270" r:id="rId35"/>
    <p:sldId id="350" r:id="rId36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2EB8C2"/>
    <a:srgbClr val="33CCCC"/>
    <a:srgbClr val="33CCFF"/>
    <a:srgbClr val="00CCFF"/>
    <a:srgbClr val="CCECFF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5714" autoAdjust="0"/>
  </p:normalViewPr>
  <p:slideViewPr>
    <p:cSldViewPr snapToGrid="0">
      <p:cViewPr varScale="1">
        <p:scale>
          <a:sx n="94" d="100"/>
          <a:sy n="94" d="100"/>
        </p:scale>
        <p:origin x="11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6888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381DA341-506F-4199-B253-868091C78BF0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2" y="4776790"/>
            <a:ext cx="5438775" cy="3908425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9750"/>
            <a:ext cx="2946400" cy="496888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D3096C3C-E67D-4FB5-B54F-F0832B2D49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46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QlNk--7NhI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a.gov.tw/Pages/List.aspx?nodeid=444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.news.yahoo.com/topic/2020health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72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35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利用情境練習強化同學的拒菸技能。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老師可請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位同學上台，分成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組（每組兩招），練習拒菸台詞。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086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853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47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07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0505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300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532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303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禁止吸菸之年齡由未滿</a:t>
            </a:r>
            <a:r>
              <a:rPr lang="en-US" altLang="zh-TW" dirty="0"/>
              <a:t>18</a:t>
            </a:r>
            <a:r>
              <a:rPr lang="zh-TW" altLang="en-US" dirty="0"/>
              <a:t>歲，提高至未滿</a:t>
            </a:r>
            <a:r>
              <a:rPr lang="en-US" altLang="zh-TW" dirty="0"/>
              <a:t>20</a:t>
            </a:r>
            <a:r>
              <a:rPr lang="zh-TW" altLang="en-US" dirty="0"/>
              <a:t>歲。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77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菸中含有許多危害物質，最主要的危害物質像是尼古丁，會造成上癮，吸食過量還會死亡，平常使用的除草劑跟殺蟲劑，裡面就含有尼古丁，一氧化碳會造成呼吸的氧氣濃度降低，在汽車廢氣內亦含有一氧化碳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749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在菸害防制法也有對場所禁菸作規定，例如三人以上室內工作場所、餐飲店、旅館、大眾運輸、學校、</a:t>
            </a:r>
            <a:r>
              <a:rPr lang="en-US" altLang="zh-TW" dirty="0"/>
              <a:t>KTV</a:t>
            </a:r>
            <a:r>
              <a:rPr lang="zh-TW" altLang="en-US" dirty="0"/>
              <a:t>、網咖等都是禁菸場所，違反會對行為人處</a:t>
            </a:r>
            <a:r>
              <a:rPr lang="en-US" altLang="zh-TW" dirty="0"/>
              <a:t>2,000-1</a:t>
            </a:r>
            <a:r>
              <a:rPr lang="zh-TW" altLang="en-US" dirty="0"/>
              <a:t>萬元。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220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14">
              <a:defRPr/>
            </a:pP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、青少年不能吸菸或吸電子煙，如果有吸需要接受戒菸教育，如果是禁菸場所，還要被罰錢。如果有人拿菸或電子煙給你，你要拒絕，離開現場並反映有人提供菸品給未滿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歲者。</a:t>
            </a:r>
          </a:p>
          <a:p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214">
              <a:defRPr/>
            </a:pP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、依據菸害防制法規定，以下場所皆為禁菸場所，</a:t>
            </a:r>
            <a:r>
              <a:rPr lang="zh-TW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經舉發將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處以新臺幣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千元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萬元。</a:t>
            </a:r>
            <a:endParaRPr lang="en-US" altLang="zh-TW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禁菸範圍</a:t>
            </a:r>
            <a:r>
              <a:rPr lang="en-US" altLang="zh-TW" sz="14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工作：三人以上室內工作場所、政府機關、公營、金融機構、郵局、電信業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食：餐飲店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如：咖啡館、速食店、中西式餐廳等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衣：商場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如：百貨公司、便利商店、超商、大賣場等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住：旅館、電梯、醫療機構、護理機構、其他醫事機構及社會福利機構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行：大眾運輸工具、計程車、遊覽車、捷運系統、車站及旅客等候室等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育：各級學校、幼兒園、托嬰中心、居家事托育服務場所、圖書館、實驗室、表演廳、禮堂、展覽室、會議廳、博物館、美術館、其他文化或社會教育機構，及其他供兒童及少年教育或活動場所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樂：歌劇院、電影院、視聽歌唱業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KTV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MTV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、卡拉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OK)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、資訊休閒業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如：網咖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、體育、運動或健身場所，及其他供公眾休閒育樂場所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室內全面禁菸除設有吸菸室：旅館、商場、餐飲店、酒吧、夜店、老人福利機構等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室外全面禁菸除設有吸菸區：圖書館、博物館、美術館、社教機構、體育場、游泳池、老人福利機構等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於禁菸場所吸菸者，經舉發將處以新臺幣</a:t>
            </a:r>
            <a:r>
              <a:rPr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2,000-1</a:t>
            </a:r>
            <a:r>
              <a:rPr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926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4013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檳榔危害物質：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檳榔果不加配料本身具有致癌性，因富含</a:t>
            </a:r>
            <a:r>
              <a:rPr kumimoji="1" lang="zh-TW" altLang="en-US" sz="1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「檳榔素」及 「檳榔鹼」，這兩種物質會破壞口腔並長腫瘤。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檳榔鹼中檳榔素會致癌，包括口腔癌、咽癌、食道癌、肝膽癌及肺癌等。</a:t>
            </a:r>
            <a:endParaRPr kumimoji="1" lang="en-US" altLang="zh-TW" sz="1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en-US" sz="1200" b="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kumimoji="1" lang="zh-TW" altLang="en-US" sz="1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紅灰：使口腔環境變鹼，造成細胞癌化。</a:t>
            </a:r>
            <a:endParaRPr kumimoji="1" lang="en-US" altLang="zh-TW" sz="1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TW" altLang="en-US" sz="1200" b="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kumimoji="1" lang="zh-TW" altLang="en-US" sz="1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荖花：如有農藥殘留可能會加速口腔健康危害。</a:t>
            </a:r>
            <a:endParaRPr kumimoji="1" lang="en-US" altLang="zh-TW" sz="1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1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340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吃檳榔會造成牙齒會變得不健康，牙齦萎縮造成牙周病，牙齒會變黑、嘴唇會紅紅，與同學聊天會飄散出臭臭的味道，可能會嚇到同學。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355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除了前面的牙齒危害及外觀上的傷害，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嚼檳榔時粗纖維會不斷磨損口腔黏膜，傷口不斷結疤又被磨損，累積一段時間會造成口腔纖維化而難以張口，變得無法正常進食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最可怕的是吃檳榔可能會增加口腔癌風險，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長期下來還會危害全身健康，如食道癌、心血管疾病、腸胃系統疾病、腎功能受損與肝硬化等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吃檳榔可能會對口腔健康造成口內或頸部任何部位不明原因之腫塊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口腔黏膜顏色或型態改變，如紅、白斑及疣狀增生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口腔潰瘍或張口不易、舌頭活動困難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顎骨局部腫大，導致臉部左右不對稱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499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405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334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除身體的併發症，更 合併諸多精神症狀如焦慮、憂鬱及認知功能受損等。在病程過程中出 現憂鬱及自殺比率比一般族群高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倍以上，對家庭及社會的影響遠超 過其他疾病。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FC0DD-759E-427D-91BC-2B04BB85479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011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08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菸品含尼古丁影響全身，而且會毒害我們的大腦，會讓我們上課無法專心 記憶力變不好，導致學習效果變不好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01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888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2250" y="809625"/>
            <a:ext cx="7192963" cy="4046538"/>
          </a:xfrm>
          <a:ln/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酗酒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抽菸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抽菸  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酗酒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37082536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如果身邊家人或朋友有人抽菸，可提供以下管道協助戒菸：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、門診、住院、急診及社區藥局皆可提供戒菸服務，透過醫療院所的戒菸衛教師或社區藥局藥師，提供專業的衛教、諮詢與支持，孕婦、青少年及不適合用藥者，可因而得到強而有力的協助。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、可以撥打免費戒菸專線（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0800-636363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），由具備心理輔導、諮商、社會工作等專業人員，透過電話的便利及私密性，陪伴吸菸者渡過戒菸的困難。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、參加各縣市醫療院所辦理的戒菸班。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802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吸食電子煙後，環境中可偵測到煙油的成份，一樣有二手煙的問題，而且電子煙產生的煙霧不容易擴散，除吸食當下對身體有危害外，也會殘留在環境中，造成後續汙染，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對家中孩童跟寵物，</a:t>
            </a:r>
            <a:r>
              <a:rPr lang="zh-TW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造成傷害</a:t>
            </a:r>
            <a:r>
              <a:rPr lang="zh-TW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34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當有人抽菸，菸裡面有害的東西，就會被抽菸的人跟附近的人吸入，口罩跟棉花上黃黑色的東西，就是對身體有害的物質，當抽越來越多根的香菸，口罩跟棉花顏色更深，對身體越不好。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影片中用實驗模擬菸進入身體，用口罩來模擬肺泡，當抽完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根菸後，看似有害氣體接排出，但都殘留在體內並引發各種心血管疾病（心臟病、高血壓及腦中風等）。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衛生福利部國民健康署菸害防制組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tooltip="https://youtu.be/nQlNk--7NhI"/>
              </a:rPr>
              <a:t>https://youtu.be/nQlNk--7NhI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13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你應該知道的電子煙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加熱式菸品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https://www.hpa.gov.tw/Pages/Detail.aspx?nodeid=594&amp;pid=10037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無菸網：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https://nosmoking.tycg.gov.tw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國民健康署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菸害防制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電子煙防制專區：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 https://www.hpa.gov.tw/Pages/List.aspx?nodeid=444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2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別碰電子煙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國健署電子煙最新文宣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2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https://tw.news.yahoo.com/topic/2020health</a:t>
            </a:r>
            <a:endParaRPr lang="zh-TW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2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戒菸專線：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0800-636363</a:t>
            </a:r>
          </a:p>
          <a:p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42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抽菸的人，牙齒跟手會黃黃的，身上有菸臭味，看起來沒有精神，也比較容易老。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30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大家有聽過一手菸、二手菸、三手菸嗎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人抽菸，則抽菸的人吸入的就叫做一手菸，當抽菸的人呼出來或是香菸上飄出來的菸霧，就稱作二手菸，二手菸可能會沾付於環境中，則變成三手菸。二手菸及三手菸皆含有有害物質。抽菸後，身上跟家裡都會臭臭的，也會傷害身體健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20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20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禁止吸菸之年齡由未滿</a:t>
            </a:r>
            <a:r>
              <a:rPr lang="en-US" altLang="zh-TW" dirty="0"/>
              <a:t>18</a:t>
            </a:r>
            <a:r>
              <a:rPr lang="zh-TW" altLang="en-US" dirty="0"/>
              <a:t>歲，提高至未滿</a:t>
            </a:r>
            <a:r>
              <a:rPr lang="en-US" altLang="zh-TW" dirty="0"/>
              <a:t>20</a:t>
            </a:r>
            <a:r>
              <a:rPr lang="zh-TW" altLang="en-US" dirty="0"/>
              <a:t>歲。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91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電子煙危害：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煙油如含有尼古丁，會上癮，不能幫助戒菸，而且容易吸食過量，尼古丁會使身體釋放大量多巴胺，讓人產生愉悅與放鬆感，但不斷刺激之下，會變成需要吸入更多尼古丁，才有辦法達到跟原先相同的感覺。尼古丁會影響神經系統，導致心血管疾病、傷口復原力下降、生育能力變差、消化性潰瘍、食道逆流等問題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、另外電子煙亦含有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甲醛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也就是俗稱的福馬林，是一級致癌物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、丙二醇、人工合成的香料等，導致眼部過敏及呼吸道疾病，引起咳嗽、喘鳴、胸痛及支氣管炎，長期吸入可能引起慢性呼吸道疾病。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、電子煙無法幫助戒菸，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目前我國尚未認證電子煙是戒菸輔助器材，請民眾切勿相信。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、電子煙油可能被不肖廠商添加毒品（大麻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非他命等），毒品會產生短暫的快樂感，且會讓人成癮，一旦終止或減少使用毒品，會產生流淚、打哈欠、嘔吐、腹痛、痙攣、焦躁不安及強烈渴求藥物等戒斷症狀，終其一生難以擺脫毒品的束縛。甚至為了設法取得毒品，不惜用謀財害命等強烈手段，引起社會嚴重問題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、除了電子煙油的問題外，國外曾發生多起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電子煙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內電池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爆炸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而讓吸食者受重傷的案例。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、吸菸、使用電子煙會增加感染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COVID-19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的風險，容易感染且更有可能發生重症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E221-07D7-4468-855F-E2F902EA19D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784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電子煙加熱煙油時會產生煙霧，含有多種化學物質如尼古丁，重金屬，深入肺部的超細顆粒，致癌物和揮發性有機化 合物在二手煙內，長期暴露會危害身體。 室內空氣中尼古丁及化學微粒會殘留在衣服、地板、家具等物體上，這些化學物質會殘存環境中造成三手煙的危害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影響自己以及家人的健康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。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96C3C-E67D-4FB5-B54F-F0832B2D492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7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65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87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31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79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80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74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50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06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3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50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26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6999E-0F2F-4D2C-B9BB-4BC381ED554F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854FC-33A3-4DAE-AC1B-5D6054B4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9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6iilCEA8YI&amp;feature=emb_logo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lNk--7NhI&amp;feature=youtu.b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 noChangeArrowheads="1"/>
          </p:cNvSpPr>
          <p:nvPr>
            <p:ph type="ctrTitle"/>
          </p:nvPr>
        </p:nvSpPr>
        <p:spPr bwMode="auto">
          <a:xfrm>
            <a:off x="1038598" y="1614060"/>
            <a:ext cx="101655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菸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酒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檳危害防制宣導教材</a:t>
            </a:r>
            <a:b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國小版</a:t>
            </a:r>
            <a:endParaRPr lang="zh-TW" altLang="en-US" sz="6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23" y="4987158"/>
            <a:ext cx="16922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42516" y="6034725"/>
            <a:ext cx="3273216" cy="59549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u="sng" spc="50" dirty="0">
                <a:ln w="11430"/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桃園市政府衛生局製</a:t>
            </a:r>
          </a:p>
        </p:txBody>
      </p:sp>
    </p:spTree>
    <p:extLst>
      <p:ext uri="{BB962C8B-B14F-4D97-AF65-F5344CB8AC3E}">
        <p14:creationId xmlns:p14="http://schemas.microsoft.com/office/powerpoint/2010/main" val="250950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45616"/>
            <a:ext cx="105156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拒菸練功坊</a:t>
            </a:r>
          </a:p>
        </p:txBody>
      </p:sp>
    </p:spTree>
    <p:extLst>
      <p:ext uri="{BB962C8B-B14F-4D97-AF65-F5344CB8AC3E}">
        <p14:creationId xmlns:p14="http://schemas.microsoft.com/office/powerpoint/2010/main" val="350647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1943AC-9C03-489E-8C98-37F0A118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EBEB2C-6A7E-4895-B83B-49B5DE847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340" y="253365"/>
            <a:ext cx="11007319" cy="5760103"/>
          </a:xfr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AFF3DAB7-3C17-4D90-9B0F-F226DAD03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9311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09E1EC0-335D-4CEF-B4E7-5224B86C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0" y="342469"/>
            <a:ext cx="11888859" cy="61730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43096DA-FEBE-4FF9-B1C4-4E0E88FF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0" y="342469"/>
            <a:ext cx="11888859" cy="6173061"/>
          </a:xfrm>
          <a:prstGeom prst="rect">
            <a:avLst/>
          </a:prstGeom>
        </p:spPr>
      </p:pic>
      <p:sp>
        <p:nvSpPr>
          <p:cNvPr id="10" name="文字方塊 1">
            <a:extLst>
              <a:ext uri="{FF2B5EF4-FFF2-40B4-BE49-F238E27FC236}">
                <a16:creationId xmlns:a16="http://schemas.microsoft.com/office/drawing/2014/main" id="{0DACEE50-5468-4901-9861-B0562BF65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2538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49CCBC-B772-4665-BB33-49F20A74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6BA557B-ADC6-47E0-97B0-5957DF171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313" y="277442"/>
            <a:ext cx="11075373" cy="6215433"/>
          </a:xfrm>
        </p:spPr>
      </p:pic>
      <p:sp>
        <p:nvSpPr>
          <p:cNvPr id="10" name="文字方塊 1">
            <a:extLst>
              <a:ext uri="{FF2B5EF4-FFF2-40B4-BE49-F238E27FC236}">
                <a16:creationId xmlns:a16="http://schemas.microsoft.com/office/drawing/2014/main" id="{7FC5B34F-4860-418E-A9F9-E3FFC2D4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49948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4D26EF-7634-44F4-9C93-9F212CA3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63490B2-2E2A-4BBF-92B2-4A33D92BD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130" y="365125"/>
            <a:ext cx="11271739" cy="5940511"/>
          </a:xfr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C0713DA0-09D5-4A4A-ADDE-E81B4135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980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E75FBD-A603-4B8C-A2CC-5AB177E2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6AE7350-402C-4500-9264-35489F761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994" y="365125"/>
            <a:ext cx="11502011" cy="6063860"/>
          </a:xfr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79FAB617-50FF-40F8-A303-2427CDA9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03812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5EC06-7FE9-42DA-86AB-ED4B85BE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FB735A-F4FB-4AA3-8443-F6CBDC674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175" y="365125"/>
            <a:ext cx="11213650" cy="6040393"/>
          </a:xfr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7B425EE5-FB94-40A4-B4FF-B0F22A016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46843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0DB585-EA89-4A08-98D9-F19EB8C67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8F13FB-B7BC-4E81-BE3A-82789802B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13" y="365125"/>
            <a:ext cx="11790573" cy="6127750"/>
          </a:xfr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5A08FC73-CF7A-471A-A166-5C996B9F0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32575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99252"/>
            <a:ext cx="10515600" cy="1223043"/>
          </a:xfrm>
          <a:solidFill>
            <a:srgbClr val="009999"/>
          </a:solidFill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有關青少年菸害防制相關法規</a:t>
            </a:r>
          </a:p>
        </p:txBody>
      </p:sp>
    </p:spTree>
    <p:extLst>
      <p:ext uri="{BB962C8B-B14F-4D97-AF65-F5344CB8AC3E}">
        <p14:creationId xmlns:p14="http://schemas.microsoft.com/office/powerpoint/2010/main" val="2772674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EC7B0-4A84-447D-86A6-836A6F20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705"/>
          </a:xfrm>
          <a:solidFill>
            <a:srgbClr val="593660"/>
          </a:solidFill>
        </p:spPr>
        <p:txBody>
          <a:bodyPr/>
          <a:lstStyle/>
          <a:p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年菸害防制新法上路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未滿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歲不得吸菸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8E58A7-9E62-40B1-BB05-90CEC9778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85705"/>
            <a:ext cx="12192000" cy="5672295"/>
          </a:xfrm>
        </p:spPr>
      </p:pic>
    </p:spTree>
    <p:extLst>
      <p:ext uri="{BB962C8B-B14F-4D97-AF65-F5344CB8AC3E}">
        <p14:creationId xmlns:p14="http://schemas.microsoft.com/office/powerpoint/2010/main" val="224958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字方塊 1"/>
          <p:cNvSpPr txBox="1">
            <a:spLocks noChangeArrowheads="1"/>
          </p:cNvSpPr>
          <p:nvPr/>
        </p:nvSpPr>
        <p:spPr bwMode="auto">
          <a:xfrm>
            <a:off x="1703389" y="6402388"/>
            <a:ext cx="2376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/>
              <a:t>資料來源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200" dirty="0"/>
              <a:t>董氏基金會華文戒菸網</a:t>
            </a:r>
          </a:p>
        </p:txBody>
      </p:sp>
      <p:pic>
        <p:nvPicPr>
          <p:cNvPr id="13315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810866"/>
            <a:ext cx="5586412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12191999" cy="735906"/>
          </a:xfrm>
          <a:prstGeom prst="rect">
            <a:avLst/>
          </a:prstGeom>
          <a:solidFill>
            <a:srgbClr val="2EB8C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認識菸害</a:t>
            </a:r>
            <a:endParaRPr lang="en-US" altLang="zh-TW" sz="4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19" name="矩形 2"/>
          <p:cNvSpPr>
            <a:spLocks noChangeArrowheads="1"/>
          </p:cNvSpPr>
          <p:nvPr/>
        </p:nvSpPr>
        <p:spPr bwMode="auto">
          <a:xfrm>
            <a:off x="6526977" y="1012646"/>
            <a:ext cx="450797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紙菸的菸煙中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7,000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多種化學物質</a:t>
            </a:r>
            <a:r>
              <a:rPr lang="zh-TW" altLang="zh-TW" sz="2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，其中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93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種致癌成分中有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 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種被國際癌症研究署列為「第一級致癌物」。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尼古丁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高成癮性物質</a:t>
            </a:r>
            <a:endParaRPr lang="en-US" altLang="zh-TW" sz="2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焦油（主要致癌物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沉積於肺葉、破壞肺泡、導致肺纖維化</a:t>
            </a:r>
            <a:endParaRPr lang="en-US" altLang="zh-TW" sz="2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一氧化碳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與紅血球結合率為氧氣的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20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016" y="4767262"/>
            <a:ext cx="17462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C1F4-0EBE-4E94-A241-CF8F9897356C}" type="slidenum">
              <a:rPr lang="en-US" altLang="zh-TW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9017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1B9DF3-1FC9-4EC3-A279-017F4164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3759"/>
          </a:xfrm>
          <a:solidFill>
            <a:srgbClr val="2EB8C2"/>
          </a:solidFill>
        </p:spPr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年菸害防制新法上路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全面禁止電子煙</a:t>
            </a:r>
          </a:p>
        </p:txBody>
      </p: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355C4F50-6A58-4270-AFF0-DAFF92D29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68" y="873760"/>
            <a:ext cx="10528183" cy="5444382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依據菸害防制法第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條、第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條各款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禁菸範圍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三人以上室內工作場所、政府機關、公營、金融機構、郵局、電信業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餐飲店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如：咖啡館、速食店、中西式餐廳等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商場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如：百貨公司、便利商店、超商、大賣場等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住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旅館、電梯、醫療機構、護理機構、其他醫事機構及社會福利機構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大眾運輸工具、計程車、遊覽車、捷運系統、車站及旅客等候室等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各級學校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托嬰中心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居家事托育服務場所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、圖書館、實驗室、表演廳、禮堂、展覽室、會議廳、博物館、美術館、其他文化或社會教育機構，及其他供兒童及少年教育或活動場所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歌劇院、電影院、視聽歌唱業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KTV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MTV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、卡拉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OK)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、資訊休閒業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如：網咖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、體育、運動或健身場所，及其他供公眾休閒育樂場所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室內全面禁菸除設有吸菸室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旅館、商場、餐飲店、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酒吧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夜店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、老人福利機構等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室外全面禁菸除設有吸菸區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圖書館、博物館、美術館、社教機構、體育場、游泳池、老人福利機構等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於禁菸場所吸菸者，經舉發將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處以新臺幣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2,000-1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7" descr="哪裡是禁菸區？">
            <a:extLst>
              <a:ext uri="{FF2B5EF4-FFF2-40B4-BE49-F238E27FC236}">
                <a16:creationId xmlns:a16="http://schemas.microsoft.com/office/drawing/2014/main" id="{4725738C-38C8-4EDF-B596-419DF985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3" y="73845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2BF6B0B1-5214-4315-98FC-7EBE2896CA49}"/>
              </a:ext>
            </a:extLst>
          </p:cNvPr>
          <p:cNvCxnSpPr/>
          <p:nvPr/>
        </p:nvCxnSpPr>
        <p:spPr>
          <a:xfrm>
            <a:off x="721360" y="3962400"/>
            <a:ext cx="751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7164D59-0D88-4E7C-B308-E506E40FF988}"/>
              </a:ext>
            </a:extLst>
          </p:cNvPr>
          <p:cNvCxnSpPr>
            <a:cxnSpLocks/>
          </p:cNvCxnSpPr>
          <p:nvPr/>
        </p:nvCxnSpPr>
        <p:spPr>
          <a:xfrm>
            <a:off x="3180080" y="6197600"/>
            <a:ext cx="210312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13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內容版面配置區 4"/>
          <p:cNvSpPr>
            <a:spLocks noGrp="1"/>
          </p:cNvSpPr>
          <p:nvPr>
            <p:ph idx="1"/>
          </p:nvPr>
        </p:nvSpPr>
        <p:spPr>
          <a:xfrm>
            <a:off x="427599" y="1001596"/>
            <a:ext cx="9427601" cy="5575733"/>
          </a:xfrm>
          <a:solidFill>
            <a:schemeClr val="bg1"/>
          </a:solidFill>
          <a:ln>
            <a:noFill/>
          </a:ln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-538163">
              <a:buNone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、同學抽菸是不好的行為，被發現在學校（禁菸場所）吸菸除假日要上課（戒菸教育）外，還會被罰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2,000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元至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萬元。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-538163">
              <a:buNone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、店家賣菸給你、同學或父母給你菸是不行，違規的人會被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罰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萬元至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2035175" y="787401"/>
            <a:ext cx="5857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F4DDDD0-2421-4E84-BCD2-0823FD3DE4BD}" type="slidenum">
              <a:rPr lang="zh-TW" altLang="en-US" sz="1000" b="0">
                <a:solidFill>
                  <a:srgbClr val="FEFFFF"/>
                </a:solidFill>
                <a:latin typeface="Garamond" panose="02020404030301010803" pitchFamily="18" charset="0"/>
              </a:rPr>
              <a:pPr/>
              <a:t>21</a:t>
            </a:fld>
            <a:endParaRPr lang="zh-TW" altLang="en-US" sz="1000" b="0">
              <a:solidFill>
                <a:srgbClr val="FEFFFF"/>
              </a:solidFill>
              <a:latin typeface="Garamond" panose="02020404030301010803" pitchFamily="18" charset="0"/>
            </a:endParaRPr>
          </a:p>
        </p:txBody>
      </p:sp>
      <p:pic>
        <p:nvPicPr>
          <p:cNvPr id="20487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023984"/>
            <a:ext cx="1168400" cy="8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11"/>
            <a:ext cx="12192000" cy="9994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82778"/>
            <a:ext cx="9144000" cy="5984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青少年菸害防制</a:t>
            </a:r>
          </a:p>
          <a:p>
            <a:pPr algn="ctr"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438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053241"/>
            <a:ext cx="105156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檳榔危害防制</a:t>
            </a:r>
          </a:p>
        </p:txBody>
      </p:sp>
    </p:spTree>
    <p:extLst>
      <p:ext uri="{BB962C8B-B14F-4D97-AF65-F5344CB8AC3E}">
        <p14:creationId xmlns:p14="http://schemas.microsoft.com/office/powerpoint/2010/main" val="34983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5683251" y="3319464"/>
            <a:ext cx="4564063" cy="2982783"/>
            <a:chOff x="2492" y="2365"/>
            <a:chExt cx="2875" cy="1918"/>
          </a:xfrm>
        </p:grpSpPr>
        <p:pic>
          <p:nvPicPr>
            <p:cNvPr id="40980" name="Picture 3" descr="DSCN10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" y="2365"/>
              <a:ext cx="2836" cy="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1" name="Line 4"/>
            <p:cNvSpPr>
              <a:spLocks noChangeShapeType="1"/>
            </p:cNvSpPr>
            <p:nvPr/>
          </p:nvSpPr>
          <p:spPr bwMode="auto">
            <a:xfrm flipH="1">
              <a:off x="2928" y="2820"/>
              <a:ext cx="527" cy="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40982" name="Line 5"/>
            <p:cNvSpPr>
              <a:spLocks noChangeShapeType="1"/>
            </p:cNvSpPr>
            <p:nvPr/>
          </p:nvSpPr>
          <p:spPr bwMode="auto">
            <a:xfrm>
              <a:off x="4607" y="3178"/>
              <a:ext cx="433" cy="27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40983" name="Line 6"/>
            <p:cNvSpPr>
              <a:spLocks noChangeShapeType="1"/>
            </p:cNvSpPr>
            <p:nvPr/>
          </p:nvSpPr>
          <p:spPr bwMode="auto">
            <a:xfrm flipH="1">
              <a:off x="3493" y="3308"/>
              <a:ext cx="333" cy="6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40984" name="Text Box 7"/>
            <p:cNvSpPr txBox="1">
              <a:spLocks noChangeArrowheads="1"/>
            </p:cNvSpPr>
            <p:nvPr/>
          </p:nvSpPr>
          <p:spPr bwMode="auto">
            <a:xfrm>
              <a:off x="2538" y="2899"/>
              <a:ext cx="427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en-US" sz="3200" b="1" dirty="0">
                  <a:solidFill>
                    <a:srgbClr val="CC0000"/>
                  </a:solidFill>
                  <a:latin typeface="Tahoma" panose="020B0604030504040204" pitchFamily="34" charset="0"/>
                  <a:ea typeface="華康儷粗圓" pitchFamily="49" charset="-120"/>
                </a:rPr>
                <a:t>檳榔果</a:t>
              </a:r>
              <a:endParaRPr lang="zh-TW" altLang="en-US" sz="3200" dirty="0">
                <a:solidFill>
                  <a:srgbClr val="CC0000"/>
                </a:solidFill>
                <a:latin typeface="Tahoma" panose="020B0604030504040204" pitchFamily="34" charset="0"/>
                <a:ea typeface="華康儷粗圓" pitchFamily="49" charset="-120"/>
              </a:endParaRPr>
            </a:p>
          </p:txBody>
        </p:sp>
        <p:sp>
          <p:nvSpPr>
            <p:cNvPr id="40985" name="Text Box 8"/>
            <p:cNvSpPr txBox="1">
              <a:spLocks noChangeArrowheads="1"/>
            </p:cNvSpPr>
            <p:nvPr/>
          </p:nvSpPr>
          <p:spPr bwMode="auto">
            <a:xfrm>
              <a:off x="4940" y="3462"/>
              <a:ext cx="42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en-US" sz="3200" b="1">
                  <a:solidFill>
                    <a:srgbClr val="CC0000"/>
                  </a:solidFill>
                  <a:latin typeface="Tahoma" panose="020B0604030504040204" pitchFamily="34" charset="0"/>
                  <a:ea typeface="華康儷粗圓" pitchFamily="49" charset="-120"/>
                </a:rPr>
                <a:t>荖花</a:t>
              </a:r>
              <a:endParaRPr lang="zh-TW" altLang="en-US" sz="3200">
                <a:solidFill>
                  <a:srgbClr val="CC0000"/>
                </a:solidFill>
                <a:latin typeface="Tahoma" panose="020B0604030504040204" pitchFamily="34" charset="0"/>
                <a:ea typeface="華康儷粗圓" pitchFamily="49" charset="-120"/>
              </a:endParaRPr>
            </a:p>
          </p:txBody>
        </p:sp>
        <p:sp>
          <p:nvSpPr>
            <p:cNvPr id="40986" name="Text Box 9"/>
            <p:cNvSpPr txBox="1">
              <a:spLocks noChangeArrowheads="1"/>
            </p:cNvSpPr>
            <p:nvPr/>
          </p:nvSpPr>
          <p:spPr bwMode="auto">
            <a:xfrm>
              <a:off x="3168" y="3907"/>
              <a:ext cx="633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en-US" sz="3200" b="1">
                  <a:solidFill>
                    <a:srgbClr val="CC0000"/>
                  </a:solidFill>
                  <a:latin typeface="Tahoma" panose="020B0604030504040204" pitchFamily="34" charset="0"/>
                  <a:ea typeface="華康儷粗圓" pitchFamily="49" charset="-120"/>
                </a:rPr>
                <a:t>紅灰</a:t>
              </a:r>
              <a:endParaRPr lang="zh-TW" altLang="en-US" sz="3200">
                <a:solidFill>
                  <a:srgbClr val="CC0000"/>
                </a:solidFill>
                <a:latin typeface="Tahoma" panose="020B0604030504040204" pitchFamily="34" charset="0"/>
                <a:ea typeface="華康儷粗圓" pitchFamily="49" charset="-120"/>
              </a:endParaRPr>
            </a:p>
          </p:txBody>
        </p:sp>
      </p:grpSp>
      <p:sp>
        <p:nvSpPr>
          <p:cNvPr id="2058" name="Rectangle 10"/>
          <p:cNvSpPr>
            <a:spLocks noRot="1" noChangeArrowheads="1"/>
          </p:cNvSpPr>
          <p:nvPr/>
        </p:nvSpPr>
        <p:spPr bwMode="auto">
          <a:xfrm>
            <a:off x="1955800" y="1628775"/>
            <a:ext cx="8407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檳榔果：富含「檳榔素」及 「檳榔鹼」，這兩種物質會讓口腔長腫瘤並破壞口腔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964" name="Rectangle 12"/>
          <p:cNvSpPr>
            <a:spLocks noRot="1" noChangeArrowheads="1"/>
          </p:cNvSpPr>
          <p:nvPr/>
        </p:nvSpPr>
        <p:spPr bwMode="auto">
          <a:xfrm>
            <a:off x="0" y="10652"/>
            <a:ext cx="12192000" cy="980866"/>
          </a:xfrm>
          <a:prstGeom prst="rect">
            <a:avLst/>
          </a:prstGeom>
          <a:solidFill>
            <a:srgbClr val="2EB8C2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檳榔成分</a:t>
            </a:r>
            <a:endParaRPr kumimoji="1"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61" name="Rectangle 13"/>
          <p:cNvSpPr>
            <a:spLocks noRot="1" noChangeArrowheads="1"/>
          </p:cNvSpPr>
          <p:nvPr/>
        </p:nvSpPr>
        <p:spPr bwMode="auto">
          <a:xfrm>
            <a:off x="1828800" y="3203575"/>
            <a:ext cx="367506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配料：石灰和荖花是我的好朋友，會讓嘴巴發炎受傷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3947419"/>
      </p:ext>
    </p:extLst>
  </p:cSld>
  <p:clrMapOvr>
    <a:masterClrMapping/>
  </p:clrMapOvr>
  <p:transition spd="med">
    <p:random/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utoUpdateAnimBg="0"/>
      <p:bldP spid="206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Rot="1" noChangeArrowheads="1"/>
          </p:cNvSpPr>
          <p:nvPr/>
        </p:nvSpPr>
        <p:spPr bwMode="auto">
          <a:xfrm>
            <a:off x="1676400" y="5334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kumimoji="1"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這樣你還敢吃檳榔嗎</a:t>
            </a:r>
            <a:r>
              <a:rPr kumimoji="1"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1"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5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kumimoji="1" lang="zh-TW" altLang="en-US" sz="3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  </a:t>
            </a:r>
          </a:p>
        </p:txBody>
      </p:sp>
      <p:sp>
        <p:nvSpPr>
          <p:cNvPr id="3075" name="Rectangle 3"/>
          <p:cNvSpPr>
            <a:spLocks noRot="1" noChangeArrowheads="1"/>
          </p:cNvSpPr>
          <p:nvPr/>
        </p:nvSpPr>
        <p:spPr bwMode="auto">
          <a:xfrm>
            <a:off x="1428751" y="1637123"/>
            <a:ext cx="8308975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1" lang="zh-TW" altLang="en-US" sz="4000" b="1" dirty="0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我的牙齒受傷了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牙齒變黑、磨損、動搖、牙齦萎縮及牙周病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988" name="Picture 4" descr="C:\My Documents\93年影片超連結教學光碟\菸,檳榔,毒品防治宣導片\使用照片\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6" y="0"/>
            <a:ext cx="20034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Rectangle 20"/>
          <p:cNvSpPr>
            <a:spLocks noRot="1" noChangeArrowheads="1"/>
          </p:cNvSpPr>
          <p:nvPr/>
        </p:nvSpPr>
        <p:spPr bwMode="auto">
          <a:xfrm>
            <a:off x="1679576" y="3698876"/>
            <a:ext cx="479742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zh-TW" altLang="en-US" sz="28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pic>
        <p:nvPicPr>
          <p:cNvPr id="41991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3860801"/>
            <a:ext cx="34512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24176"/>
            <a:ext cx="36576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158039" y="3698875"/>
            <a:ext cx="1349375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507534"/>
      </p:ext>
    </p:extLst>
  </p:cSld>
  <p:clrMapOvr>
    <a:masterClrMapping/>
  </p:clrMapOvr>
  <p:transition spd="med">
    <p:random/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autoUpdateAnimBg="0"/>
      <p:bldP spid="309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這樣你還要吃檳榔嗎？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36775" y="1600201"/>
            <a:ext cx="8153400" cy="15414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可怕的是，檳榔讓我的嘴巴慢慢的長出可怕的東西～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原來是可怕的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！！</a:t>
            </a:r>
          </a:p>
        </p:txBody>
      </p:sp>
      <p:sp>
        <p:nvSpPr>
          <p:cNvPr id="44036" name="頁尾版面配置區 3"/>
          <p:cNvSpPr>
            <a:spLocks noGrp="1"/>
          </p:cNvSpPr>
          <p:nvPr>
            <p:ph type="ftr" sz="quarter" idx="11"/>
          </p:nvPr>
        </p:nvSpPr>
        <p:spPr bwMode="auto">
          <a:xfrm>
            <a:off x="6213475" y="4235451"/>
            <a:ext cx="446240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檳榔本身就是一個致癌物</a:t>
            </a:r>
          </a:p>
        </p:txBody>
      </p:sp>
      <p:sp>
        <p:nvSpPr>
          <p:cNvPr id="4403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fld id="{890CE38C-BC95-4823-BC42-8F68CE7C76F6}" type="slidenum">
              <a:rPr lang="zh-TW" altLang="en-US">
                <a:solidFill>
                  <a:srgbClr val="FFFFFF"/>
                </a:solidFill>
              </a:rPr>
              <a:pPr>
                <a:lnSpc>
                  <a:spcPct val="80000"/>
                </a:lnSpc>
              </a:pPr>
              <a:t>25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44038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573464"/>
            <a:ext cx="30892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32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Rot="1" noChangeArrowheads="1"/>
          </p:cNvSpPr>
          <p:nvPr/>
        </p:nvSpPr>
        <p:spPr bwMode="auto">
          <a:xfrm>
            <a:off x="2133601" y="746126"/>
            <a:ext cx="80803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kumimoji="1"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經濟的代價～口袋空空</a:t>
            </a:r>
            <a:endParaRPr kumimoji="1" lang="zh-TW" altLang="en-US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亂吐檳榔汁，罰款取締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檳榔價錢昂貴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醫療費用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96" name="Rectangle 4"/>
          <p:cNvSpPr>
            <a:spLocks noRot="1" noChangeArrowheads="1"/>
          </p:cNvSpPr>
          <p:nvPr/>
        </p:nvSpPr>
        <p:spPr bwMode="auto">
          <a:xfrm>
            <a:off x="2130426" y="4038600"/>
            <a:ext cx="86137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kumimoji="1"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社交生活的代價～沒有朋友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–"/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脣紅齒黑，口氣腥臭，朋友遠離我</a:t>
            </a:r>
            <a:r>
              <a:rPr kumimoji="1"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kumimoji="1"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4065719"/>
      </p:ext>
    </p:extLst>
  </p:cSld>
  <p:clrMapOvr>
    <a:masterClrMapping/>
  </p:clrMapOvr>
  <p:transition spd="med">
    <p:random/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2976123"/>
            <a:ext cx="10515600" cy="1325563"/>
          </a:xfrm>
          <a:prstGeom prst="rect">
            <a:avLst/>
          </a:prstGeom>
          <a:solidFill>
            <a:srgbClr val="2EB8C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飲酒危害防制</a:t>
            </a:r>
          </a:p>
        </p:txBody>
      </p:sp>
    </p:spTree>
    <p:extLst>
      <p:ext uri="{BB962C8B-B14F-4D97-AF65-F5344CB8AC3E}">
        <p14:creationId xmlns:p14="http://schemas.microsoft.com/office/powerpoint/2010/main" val="2690562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å°äººãçåçæå°çµæ">
            <a:extLst>
              <a:ext uri="{FF2B5EF4-FFF2-40B4-BE49-F238E27FC236}">
                <a16:creationId xmlns:a16="http://schemas.microsoft.com/office/drawing/2014/main" id="{554D6A3C-28E4-438A-B6F8-0F0631173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1" l="10000" r="90000">
                        <a14:foregroundMark x1="57333" y1="3009" x2="64000" y2="2124"/>
                        <a14:foregroundMark x1="51333" y1="4779" x2="48667" y2="5664"/>
                        <a14:foregroundMark x1="45167" y1="95044" x2="46167" y2="95752"/>
                        <a14:foregroundMark x1="44500" y1="50088" x2="39167" y2="67965"/>
                        <a14:backgroundMark x1="53667" y1="1239" x2="53667" y2="1239"/>
                        <a14:backgroundMark x1="57333" y1="1239" x2="57333" y2="1239"/>
                        <a14:backgroundMark x1="61500" y1="1239" x2="61500" y2="1239"/>
                        <a14:backgroundMark x1="64000" y1="2301" x2="64000" y2="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-1211" r="20216" b="1247"/>
          <a:stretch/>
        </p:blipFill>
        <p:spPr bwMode="auto">
          <a:xfrm>
            <a:off x="4566541" y="1649215"/>
            <a:ext cx="3110573" cy="51728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085956" y="868908"/>
            <a:ext cx="4277406" cy="2181388"/>
            <a:chOff x="152340" y="100182"/>
            <a:chExt cx="4277406" cy="2181388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A668A0A7-ECAB-4D04-93C5-E65B8F910A59}"/>
                </a:ext>
              </a:extLst>
            </p:cNvPr>
            <p:cNvCxnSpPr/>
            <p:nvPr/>
          </p:nvCxnSpPr>
          <p:spPr>
            <a:xfrm>
              <a:off x="236785" y="675496"/>
              <a:ext cx="21600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EF84FFB-E2EE-4EC0-8364-F3DB44ACFF87}"/>
                </a:ext>
              </a:extLst>
            </p:cNvPr>
            <p:cNvSpPr txBox="1"/>
            <p:nvPr/>
          </p:nvSpPr>
          <p:spPr>
            <a:xfrm>
              <a:off x="366094" y="100182"/>
              <a:ext cx="2592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消化系統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46A06CC-E608-4848-A910-5E94C7BED456}"/>
                </a:ext>
              </a:extLst>
            </p:cNvPr>
            <p:cNvSpPr txBox="1"/>
            <p:nvPr/>
          </p:nvSpPr>
          <p:spPr>
            <a:xfrm>
              <a:off x="152340" y="896575"/>
              <a:ext cx="42774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胃潰瘍、胃出血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脂肪肝、肝炎、肝硬化</a:t>
              </a:r>
              <a:endPara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急性胰臟炎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7677696" y="2680050"/>
            <a:ext cx="2886156" cy="1665061"/>
            <a:chOff x="236785" y="100182"/>
            <a:chExt cx="2886156" cy="1665061"/>
          </a:xfrm>
        </p:grpSpPr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A668A0A7-ECAB-4D04-93C5-E65B8F910A59}"/>
                </a:ext>
              </a:extLst>
            </p:cNvPr>
            <p:cNvCxnSpPr/>
            <p:nvPr/>
          </p:nvCxnSpPr>
          <p:spPr>
            <a:xfrm>
              <a:off x="236785" y="675496"/>
              <a:ext cx="21600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5EF84FFB-E2EE-4EC0-8364-F3DB44ACFF87}"/>
                </a:ext>
              </a:extLst>
            </p:cNvPr>
            <p:cNvSpPr txBox="1"/>
            <p:nvPr/>
          </p:nvSpPr>
          <p:spPr>
            <a:xfrm>
              <a:off x="578872" y="100182"/>
              <a:ext cx="15389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心血管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46A06CC-E608-4848-A910-5E94C7BED456}"/>
                </a:ext>
              </a:extLst>
            </p:cNvPr>
            <p:cNvSpPr txBox="1"/>
            <p:nvPr/>
          </p:nvSpPr>
          <p:spPr>
            <a:xfrm>
              <a:off x="236785" y="811136"/>
              <a:ext cx="28861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高血壓</a:t>
              </a:r>
              <a:endPara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心肌病變</a:t>
              </a: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7919571" y="915911"/>
            <a:ext cx="2886156" cy="1674522"/>
            <a:chOff x="236785" y="90721"/>
            <a:chExt cx="2886156" cy="1674522"/>
          </a:xfrm>
        </p:grpSpPr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A668A0A7-ECAB-4D04-93C5-E65B8F910A59}"/>
                </a:ext>
              </a:extLst>
            </p:cNvPr>
            <p:cNvCxnSpPr/>
            <p:nvPr/>
          </p:nvCxnSpPr>
          <p:spPr>
            <a:xfrm>
              <a:off x="236785" y="675496"/>
              <a:ext cx="21600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5EF84FFB-E2EE-4EC0-8364-F3DB44ACFF87}"/>
                </a:ext>
              </a:extLst>
            </p:cNvPr>
            <p:cNvSpPr txBox="1"/>
            <p:nvPr/>
          </p:nvSpPr>
          <p:spPr>
            <a:xfrm>
              <a:off x="404055" y="90721"/>
              <a:ext cx="18254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新陳代謝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F46A06CC-E608-4848-A910-5E94C7BED456}"/>
                </a:ext>
              </a:extLst>
            </p:cNvPr>
            <p:cNvSpPr txBox="1"/>
            <p:nvPr/>
          </p:nvSpPr>
          <p:spPr>
            <a:xfrm>
              <a:off x="236785" y="811136"/>
              <a:ext cx="28861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維他命缺乏</a:t>
              </a:r>
              <a:endPara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血脂肪增加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882777" y="3702568"/>
            <a:ext cx="2886156" cy="2105410"/>
            <a:chOff x="236785" y="90721"/>
            <a:chExt cx="2886156" cy="2105410"/>
          </a:xfrm>
        </p:grpSpPr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A668A0A7-ECAB-4D04-93C5-E65B8F910A59}"/>
                </a:ext>
              </a:extLst>
            </p:cNvPr>
            <p:cNvCxnSpPr/>
            <p:nvPr/>
          </p:nvCxnSpPr>
          <p:spPr>
            <a:xfrm>
              <a:off x="236785" y="675496"/>
              <a:ext cx="21600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5EF84FFB-E2EE-4EC0-8364-F3DB44ACFF87}"/>
                </a:ext>
              </a:extLst>
            </p:cNvPr>
            <p:cNvSpPr txBox="1"/>
            <p:nvPr/>
          </p:nvSpPr>
          <p:spPr>
            <a:xfrm>
              <a:off x="404055" y="90721"/>
              <a:ext cx="18254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中樞神經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F46A06CC-E608-4848-A910-5E94C7BED456}"/>
                </a:ext>
              </a:extLst>
            </p:cNvPr>
            <p:cNvSpPr txBox="1"/>
            <p:nvPr/>
          </p:nvSpPr>
          <p:spPr>
            <a:xfrm>
              <a:off x="236785" y="811136"/>
              <a:ext cx="28861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失智症</a:t>
              </a:r>
              <a:endPara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憂鬱症</a:t>
              </a:r>
              <a:endPara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幻覺與妄想</a:t>
              </a: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506452" y="6385021"/>
            <a:ext cx="2057400" cy="365125"/>
          </a:xfrm>
        </p:spPr>
        <p:txBody>
          <a:bodyPr/>
          <a:lstStyle/>
          <a:p>
            <a:fld id="{F20FD5CB-55E6-47B1-940F-6584E44B872D}" type="slidenum">
              <a:rPr lang="en-US" altLang="zh-TW" smtClean="0"/>
              <a:pPr/>
              <a:t>28</a:t>
            </a:fld>
            <a:endParaRPr lang="en-US" altLang="zh-TW"/>
          </a:p>
        </p:txBody>
      </p:sp>
      <p:grpSp>
        <p:nvGrpSpPr>
          <p:cNvPr id="20" name="群組 19"/>
          <p:cNvGrpSpPr/>
          <p:nvPr/>
        </p:nvGrpSpPr>
        <p:grpSpPr>
          <a:xfrm>
            <a:off x="7320783" y="4755273"/>
            <a:ext cx="2886156" cy="1234174"/>
            <a:chOff x="236785" y="100182"/>
            <a:chExt cx="2886156" cy="1234174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A668A0A7-ECAB-4D04-93C5-E65B8F910A59}"/>
                </a:ext>
              </a:extLst>
            </p:cNvPr>
            <p:cNvCxnSpPr/>
            <p:nvPr/>
          </p:nvCxnSpPr>
          <p:spPr>
            <a:xfrm>
              <a:off x="236785" y="675496"/>
              <a:ext cx="21600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5EF84FFB-E2EE-4EC0-8364-F3DB44ACFF87}"/>
                </a:ext>
              </a:extLst>
            </p:cNvPr>
            <p:cNvSpPr txBox="1"/>
            <p:nvPr/>
          </p:nvSpPr>
          <p:spPr>
            <a:xfrm>
              <a:off x="578872" y="100182"/>
              <a:ext cx="15389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骨骼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46A06CC-E608-4848-A910-5E94C7BED456}"/>
                </a:ext>
              </a:extLst>
            </p:cNvPr>
            <p:cNvSpPr txBox="1"/>
            <p:nvPr/>
          </p:nvSpPr>
          <p:spPr>
            <a:xfrm>
              <a:off x="236785" y="811136"/>
              <a:ext cx="28861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altLang="en-US" sz="28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髖關節骨折</a:t>
              </a: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1CB497BF-469E-4BC4-928A-2E858931D95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15888"/>
            <a:ext cx="91440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喝酒的危害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7374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E0246E-3EC7-4816-A858-010802DF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865" y="769441"/>
            <a:ext cx="6131135" cy="608855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B6413B4-CBFE-4739-AFF8-C3B1DD1662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2EB8C2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青少年不喝酒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E19CB99-030C-447E-93B8-8E3C733DF600}"/>
              </a:ext>
            </a:extLst>
          </p:cNvPr>
          <p:cNvSpPr txBox="1"/>
          <p:nvPr/>
        </p:nvSpPr>
        <p:spPr>
          <a:xfrm>
            <a:off x="164570" y="1142019"/>
            <a:ext cx="56976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青少年喝酒：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-538163"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影響腦部發育、心理問題、神經認知等問題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-538163"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成年後會增加濫用其他物質而致成癮酒精的依賴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151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618ED70-8DEF-4C5C-9BCB-E716B4B08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3554" y="1250080"/>
            <a:ext cx="8628446" cy="5607920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E677A01-3207-495F-95D1-C3F4126C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483"/>
            <a:ext cx="121920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菸品對青少年的危害</a:t>
            </a:r>
          </a:p>
        </p:txBody>
      </p:sp>
      <p:sp>
        <p:nvSpPr>
          <p:cNvPr id="7" name="爆炸: 八角 6">
            <a:extLst>
              <a:ext uri="{FF2B5EF4-FFF2-40B4-BE49-F238E27FC236}">
                <a16:creationId xmlns:a16="http://schemas.microsoft.com/office/drawing/2014/main" id="{83BD9B0F-38E9-4AE3-9796-FFD537B59686}"/>
              </a:ext>
            </a:extLst>
          </p:cNvPr>
          <p:cNvSpPr/>
          <p:nvPr/>
        </p:nvSpPr>
        <p:spPr>
          <a:xfrm>
            <a:off x="0" y="2855934"/>
            <a:ext cx="3814175" cy="2676503"/>
          </a:xfrm>
          <a:prstGeom prst="irregularSeal1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6A1AF58-94F9-4E00-9EE9-9BC4EB5D6524}"/>
              </a:ext>
            </a:extLst>
          </p:cNvPr>
          <p:cNvSpPr txBox="1"/>
          <p:nvPr/>
        </p:nvSpPr>
        <p:spPr>
          <a:xfrm>
            <a:off x="403964" y="3869537"/>
            <a:ext cx="300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尼古丁影響中樞神經及全身</a:t>
            </a:r>
          </a:p>
        </p:txBody>
      </p:sp>
      <p:sp>
        <p:nvSpPr>
          <p:cNvPr id="9" name="文字方塊 1">
            <a:extLst>
              <a:ext uri="{FF2B5EF4-FFF2-40B4-BE49-F238E27FC236}">
                <a16:creationId xmlns:a16="http://schemas.microsoft.com/office/drawing/2014/main" id="{ED8BFEE0-694B-4AFC-A6C9-DD58986CA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335"/>
            <a:ext cx="2492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資料來源：衛生福利部國民健康署國中學生電子煙防制教材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20341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拒賣酒予未滿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歲者！！！保護兒童及青少年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38403" y="1960508"/>
            <a:ext cx="10300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：小明未滿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歲，是否可以飲酒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>
              <a:defRPr/>
            </a:pP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當然不行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兒童及少年不可以飲酒，任何人不可以供應酒給兒童及少年，違者將依規定以新臺幣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萬以上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萬元以下處罰。</a:t>
            </a:r>
          </a:p>
        </p:txBody>
      </p:sp>
    </p:spTree>
    <p:extLst>
      <p:ext uri="{BB962C8B-B14F-4D97-AF65-F5344CB8AC3E}">
        <p14:creationId xmlns:p14="http://schemas.microsoft.com/office/powerpoint/2010/main" val="3536852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投影片編號版面配置區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34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8" indent="-285692">
              <a:spcBef>
                <a:spcPct val="20000"/>
              </a:spcBef>
              <a:buChar char="–"/>
              <a:defRPr kumimoji="1" sz="2812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5" indent="-228552">
              <a:spcBef>
                <a:spcPct val="20000"/>
              </a:spcBef>
              <a:buChar char="•"/>
              <a:defRPr kumimoji="1" sz="239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2" indent="-228552">
              <a:spcBef>
                <a:spcPct val="20000"/>
              </a:spcBef>
              <a:buChar char="–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0" indent="-228552">
              <a:spcBef>
                <a:spcPct val="20000"/>
              </a:spcBef>
              <a:buChar char="»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7" indent="-22855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2" indent="-22855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299" indent="-22855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4" indent="-22855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69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427D586-125B-4CC7-8906-C877D4462FD6}" type="slidenum">
              <a:rPr kumimoji="0" lang="zh-TW" altLang="en-US" sz="1406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31</a:t>
            </a:fld>
            <a:endParaRPr kumimoji="0" lang="zh-TW" altLang="en-US" sz="1406">
              <a:solidFill>
                <a:srgbClr val="000000"/>
              </a:solidFill>
            </a:endParaRPr>
          </a:p>
        </p:txBody>
      </p:sp>
      <p:sp>
        <p:nvSpPr>
          <p:cNvPr id="54277" name="文字方塊 5"/>
          <p:cNvSpPr txBox="1">
            <a:spLocks noChangeArrowheads="1"/>
          </p:cNvSpPr>
          <p:nvPr/>
        </p:nvSpPr>
        <p:spPr bwMode="auto">
          <a:xfrm>
            <a:off x="484665" y="6444058"/>
            <a:ext cx="22907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少女文字W7(P)"/>
              </a:rPr>
              <a:t>資料來源：衛生福利部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5999"/>
            <a:ext cx="12192000" cy="702441"/>
          </a:xfrm>
          <a:prstGeom prst="rect">
            <a:avLst/>
          </a:prstGeom>
          <a:solidFill>
            <a:srgbClr val="2EB8C2"/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92144" tIns="46072" rIns="92144" bIns="46072" anchor="ctr">
            <a:spAutoFit/>
          </a:bodyPr>
          <a:lstStyle>
            <a:lvl1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algn="l"/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「菸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檳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酒」口腔癌機率激增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123</a:t>
            </a: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倍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!!</a:t>
            </a:r>
            <a:endParaRPr lang="zh-TW" altLang="en-US" sz="4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401050" y="5167314"/>
            <a:ext cx="15827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812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43700" y="5133976"/>
            <a:ext cx="17287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en-GB" altLang="zh-TW" sz="6609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08214" y="5208589"/>
            <a:ext cx="4535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endParaRPr kumimoji="0" lang="en-GB" altLang="zh-TW" sz="3586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401050" y="4221164"/>
            <a:ext cx="15827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812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43700" y="4149726"/>
            <a:ext cx="1657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en-GB" altLang="zh-TW" sz="443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89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208214" y="4221164"/>
            <a:ext cx="4535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003399"/>
              </a:buClr>
              <a:buNone/>
              <a:defRPr/>
            </a:pPr>
            <a:r>
              <a:rPr kumimoji="0" lang="zh-TW" altLang="en-GB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</a:t>
            </a:r>
            <a:r>
              <a:rPr kumimoji="0" lang="zh-TW" altLang="en-US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菸</a:t>
            </a:r>
            <a:r>
              <a:rPr kumimoji="0" lang="en-GB" altLang="zh-TW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</a:t>
            </a:r>
            <a:r>
              <a:rPr kumimoji="0" lang="zh-TW" altLang="en-GB" sz="22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嚼檳榔</a:t>
            </a:r>
            <a:endParaRPr kumimoji="0" lang="en-GB" altLang="zh-TW" sz="22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8401050" y="3475039"/>
            <a:ext cx="15827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812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743700" y="3403601"/>
            <a:ext cx="1657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en-GB" altLang="zh-TW" sz="443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208214" y="3500439"/>
            <a:ext cx="4535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003399"/>
              </a:buClr>
              <a:buNone/>
              <a:defRPr/>
            </a:pPr>
            <a:r>
              <a:rPr kumimoji="0" lang="zh-TW" altLang="en-GB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酗酒</a:t>
            </a:r>
            <a:r>
              <a:rPr kumimoji="0" lang="en-GB" altLang="zh-TW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</a:t>
            </a:r>
            <a:r>
              <a:rPr kumimoji="0" lang="zh-TW" altLang="en-GB" sz="22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嚼檳榔</a:t>
            </a:r>
            <a:endParaRPr kumimoji="0" lang="en-GB" altLang="zh-TW" sz="22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8401050" y="2781301"/>
            <a:ext cx="15827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812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743700" y="2754314"/>
            <a:ext cx="1657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en-GB" altLang="zh-TW" sz="443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208214" y="2827339"/>
            <a:ext cx="4535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2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嚼檳榔</a:t>
            </a:r>
            <a:endParaRPr kumimoji="0" lang="en-GB" altLang="zh-TW" sz="22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401050" y="2133601"/>
            <a:ext cx="15827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zh-TW" altLang="en-GB" sz="2812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6743700" y="2106614"/>
            <a:ext cx="1657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ts val="700"/>
              </a:spcBef>
              <a:buClr>
                <a:srgbClr val="FF0000"/>
              </a:buClr>
              <a:buNone/>
              <a:defRPr/>
            </a:pPr>
            <a:r>
              <a:rPr kumimoji="0" lang="en-GB" altLang="zh-TW" sz="443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208214" y="2224089"/>
            <a:ext cx="45354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700"/>
              </a:spcBef>
              <a:buClr>
                <a:srgbClr val="003399"/>
              </a:buClr>
              <a:buNone/>
              <a:defRPr/>
            </a:pPr>
            <a:r>
              <a:rPr kumimoji="0" lang="zh-TW" altLang="en-GB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無不良嗜好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6743700" y="1557338"/>
            <a:ext cx="324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800"/>
              </a:spcBef>
              <a:buClr>
                <a:srgbClr val="003399"/>
              </a:buClr>
              <a:buNone/>
              <a:defRPr/>
            </a:pPr>
            <a:r>
              <a:rPr kumimoji="0" lang="zh-TW" altLang="en-GB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致癌倍率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208214" y="1557338"/>
            <a:ext cx="45354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800"/>
              </a:spcBef>
              <a:buClr>
                <a:srgbClr val="003399"/>
              </a:buClr>
              <a:buNone/>
              <a:defRPr/>
            </a:pPr>
            <a:r>
              <a:rPr kumimoji="0" lang="zh-TW" altLang="en-GB" sz="22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不良嗜好</a:t>
            </a: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2208214" y="1557339"/>
            <a:ext cx="7775575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2208214" y="1557338"/>
            <a:ext cx="1587" cy="6667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6311900" y="1560514"/>
            <a:ext cx="1588" cy="4397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9983789" y="222408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9983789" y="1557338"/>
            <a:ext cx="1587" cy="6667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2208214" y="5954714"/>
            <a:ext cx="7775575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2208214" y="222408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2208214" y="2970214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9983789" y="2970214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2208214" y="371633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>
            <a:off x="9983789" y="371633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>
            <a:off x="2208214" y="4462464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>
            <a:off x="9983789" y="4462464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2208214" y="520858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9983789" y="5208589"/>
            <a:ext cx="1587" cy="746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2208214" y="2224089"/>
            <a:ext cx="7775575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 defTabSz="914353">
              <a:defRPr/>
            </a:pPr>
            <a:endParaRPr lang="zh-TW" altLang="en-US" sz="1687">
              <a:solidFill>
                <a:srgbClr val="000000"/>
              </a:solidFill>
            </a:endParaRPr>
          </a:p>
        </p:txBody>
      </p:sp>
      <p:sp>
        <p:nvSpPr>
          <p:cNvPr id="41" name="文字方塊 1"/>
          <p:cNvSpPr txBox="1">
            <a:spLocks noChangeArrowheads="1"/>
          </p:cNvSpPr>
          <p:nvPr/>
        </p:nvSpPr>
        <p:spPr bwMode="auto">
          <a:xfrm>
            <a:off x="3841751" y="6444057"/>
            <a:ext cx="98282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高雄醫學大學 葛應欽 教授  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1995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年發表於「口腔病理學及口腔內科學雜誌」</a:t>
            </a:r>
          </a:p>
        </p:txBody>
      </p:sp>
      <p:pic>
        <p:nvPicPr>
          <p:cNvPr id="90152" name="Picture 10" descr="D:\home\tunglung_ou\Desktop\免費使用圖片\檳榔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1" y="5054600"/>
            <a:ext cx="11017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3" name="Picture 7" descr="D:\home\tunglung_ou\Desktop\酒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864101"/>
            <a:ext cx="7921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4" name="Picture 8" descr="D:\home\tunglung_ou\Desktop\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9" y="4354514"/>
            <a:ext cx="11191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文字方塊 2"/>
          <p:cNvSpPr txBox="1">
            <a:spLocks noChangeArrowheads="1"/>
          </p:cNvSpPr>
          <p:nvPr/>
        </p:nvSpPr>
        <p:spPr bwMode="auto">
          <a:xfrm>
            <a:off x="3397251" y="5230813"/>
            <a:ext cx="40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en-US" altLang="zh-TW" sz="2250" b="1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+</a:t>
            </a:r>
            <a:endParaRPr lang="zh-TW" altLang="en-US" sz="2250" b="1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46" name="文字方塊 41"/>
          <p:cNvSpPr txBox="1">
            <a:spLocks noChangeArrowheads="1"/>
          </p:cNvSpPr>
          <p:nvPr/>
        </p:nvSpPr>
        <p:spPr bwMode="auto">
          <a:xfrm>
            <a:off x="4965701" y="5229225"/>
            <a:ext cx="40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en-US" altLang="zh-TW" sz="2250" b="1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+</a:t>
            </a:r>
            <a:endParaRPr lang="zh-TW" altLang="en-US" sz="2250" b="1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4763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內容版面配置區 2"/>
          <p:cNvSpPr>
            <a:spLocks noGrp="1"/>
          </p:cNvSpPr>
          <p:nvPr>
            <p:ph idx="1"/>
          </p:nvPr>
        </p:nvSpPr>
        <p:spPr>
          <a:xfrm>
            <a:off x="1765299" y="1381125"/>
            <a:ext cx="8871123" cy="435133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吸菸傷身且有害健康，電子煙無法幫助戒菸。</a:t>
            </a:r>
          </a:p>
          <a:p>
            <a:pPr eaLnBrk="1" hangingPunct="1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有意願戒菸者應尋求專業醫療管道或善加利用免費戒菸專線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0800-636363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戒檳資詢專線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02-28099595</a:t>
            </a:r>
          </a:p>
          <a:p>
            <a:pPr eaLnBrk="1" hangingPunct="1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酒癮治療諮詢服務專線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03-3325880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37CB6-41F9-4A4D-8B76-B3B6DFA454ED}" type="slidenum">
              <a:rPr lang="en-US" altLang="zh-TW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2253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99" y="5041900"/>
            <a:ext cx="85915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4" y="4024313"/>
            <a:ext cx="20097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12192000" cy="856736"/>
          </a:xfrm>
          <a:prstGeom prst="rect">
            <a:avLst/>
          </a:prstGeom>
          <a:solidFill>
            <a:srgbClr val="2EB8C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</a:p>
          <a:p>
            <a:pPr algn="ctr"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905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9584" t="30921" r="11719" b="11390"/>
          <a:stretch/>
        </p:blipFill>
        <p:spPr>
          <a:xfrm>
            <a:off x="935115" y="1112367"/>
            <a:ext cx="9548721" cy="527882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2EB8C2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參考影片</a:t>
            </a: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-85073" y="6267201"/>
            <a:ext cx="57945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                       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國民健康署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「菸害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OUT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戒菸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，無菸的家好處多」</a:t>
            </a:r>
          </a:p>
          <a:p>
            <a:pPr eaLnBrk="1" hangingPunct="1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78999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908" t="357" r="529" b="631"/>
          <a:stretch/>
        </p:blipFill>
        <p:spPr>
          <a:xfrm>
            <a:off x="1499286" y="1335896"/>
            <a:ext cx="8946291" cy="5080780"/>
          </a:xfrm>
          <a:prstGeom prst="rect">
            <a:avLst/>
          </a:prstGeom>
        </p:spPr>
      </p:pic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0" y="6200919"/>
            <a:ext cx="44840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       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國民健康署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科普實驗參考影片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帶口罩領獎金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41149"/>
          </a:xfrm>
          <a:prstGeom prst="rect">
            <a:avLst/>
          </a:prstGeom>
          <a:solidFill>
            <a:srgbClr val="2EB8C2"/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320"/>
            <a:ext cx="10439400" cy="1183589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參考影片</a:t>
            </a:r>
          </a:p>
        </p:txBody>
      </p:sp>
    </p:spTree>
    <p:extLst>
      <p:ext uri="{BB962C8B-B14F-4D97-AF65-F5344CB8AC3E}">
        <p14:creationId xmlns:p14="http://schemas.microsoft.com/office/powerpoint/2010/main" val="258168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D3D781A-5F90-4D13-8AE2-41A4853C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2EB8C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電子煙宣導資源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9A6F5C-F67A-419B-935D-8FF098A59065}"/>
              </a:ext>
            </a:extLst>
          </p:cNvPr>
          <p:cNvSpPr txBox="1"/>
          <p:nvPr/>
        </p:nvSpPr>
        <p:spPr>
          <a:xfrm>
            <a:off x="-1448647" y="4500012"/>
            <a:ext cx="6226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你應該知道的電子煙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加熱式菸品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7CE6075-101C-479F-9439-FEED187CAB1D}"/>
              </a:ext>
            </a:extLst>
          </p:cNvPr>
          <p:cNvSpPr txBox="1"/>
          <p:nvPr/>
        </p:nvSpPr>
        <p:spPr>
          <a:xfrm>
            <a:off x="2705735" y="4510885"/>
            <a:ext cx="622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桃園市政府衛生局無菸網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123D92F-0972-468D-8EE6-020322E1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4" t="60823" r="34241" b="25525"/>
          <a:stretch/>
        </p:blipFill>
        <p:spPr>
          <a:xfrm>
            <a:off x="6578321" y="2295785"/>
            <a:ext cx="1944246" cy="196625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49246BF-5C08-4837-A2A4-209EB0FCA207}"/>
              </a:ext>
            </a:extLst>
          </p:cNvPr>
          <p:cNvSpPr txBox="1"/>
          <p:nvPr/>
        </p:nvSpPr>
        <p:spPr>
          <a:xfrm>
            <a:off x="6068298" y="4452854"/>
            <a:ext cx="2863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國民健康署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菸害防制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algn="ctr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電子煙防制專區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1F8B714-2390-406E-B45D-ACFAEAB61C0C}"/>
              </a:ext>
            </a:extLst>
          </p:cNvPr>
          <p:cNvPicPr/>
          <p:nvPr/>
        </p:nvPicPr>
        <p:blipFill rotWithShape="1">
          <a:blip r:embed="rId4"/>
          <a:srcRect r="8990" b="6293"/>
          <a:stretch/>
        </p:blipFill>
        <p:spPr bwMode="auto">
          <a:xfrm>
            <a:off x="9464419" y="2259562"/>
            <a:ext cx="1843735" cy="1966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28DA9B-47F4-447C-9D5A-5A5A82A6F752}"/>
              </a:ext>
            </a:extLst>
          </p:cNvPr>
          <p:cNvSpPr txBox="1"/>
          <p:nvPr/>
        </p:nvSpPr>
        <p:spPr>
          <a:xfrm>
            <a:off x="7093236" y="4452854"/>
            <a:ext cx="6847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別碰電子煙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國健署電子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煙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最新文宣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499022-3E45-45E0-AA5C-803DD878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4" y="2303867"/>
            <a:ext cx="2148987" cy="21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C82214-A504-4277-B9A4-708A8FBF6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21" y="2295785"/>
            <a:ext cx="2131385" cy="213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9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4BE902-1A69-4748-8BED-E39409E7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007"/>
            <a:ext cx="4255030" cy="1155357"/>
          </a:xfrm>
          <a:solidFill>
            <a:srgbClr val="2EB8C2"/>
          </a:solidFill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吸菸後的菸燻妝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A2C6DF-4DB3-4C91-8E05-65CDF54E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4D35B-0338-4DA9-AF1D-E1B21F16BA6E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382515-392D-468A-B42B-DDE862D1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47" y="0"/>
            <a:ext cx="4850073" cy="685072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6188C1E-CF9F-44AC-B62F-EB451B638DEA}"/>
              </a:ext>
            </a:extLst>
          </p:cNvPr>
          <p:cNvSpPr txBox="1"/>
          <p:nvPr/>
        </p:nvSpPr>
        <p:spPr>
          <a:xfrm>
            <a:off x="0" y="6382921"/>
            <a:ext cx="592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資料來源：國民健康署健康九九</a:t>
            </a:r>
          </a:p>
        </p:txBody>
      </p:sp>
    </p:spTree>
    <p:extLst>
      <p:ext uri="{BB962C8B-B14F-4D97-AF65-F5344CB8AC3E}">
        <p14:creationId xmlns:p14="http://schemas.microsoft.com/office/powerpoint/2010/main" val="107929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096141-153F-4699-87B0-51AC0628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什麼是二、三手菸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C5F94CA-F8D5-4FC1-974C-F03EBE1A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4D35B-0338-4DA9-AF1D-E1B21F16BA6E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7B2E27-8CFC-419C-A28F-33F3EA85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31" y="1325563"/>
            <a:ext cx="7828269" cy="553570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411370F-8A64-4619-B6E1-0CEB3F6609CB}"/>
              </a:ext>
            </a:extLst>
          </p:cNvPr>
          <p:cNvSpPr txBox="1"/>
          <p:nvPr/>
        </p:nvSpPr>
        <p:spPr>
          <a:xfrm>
            <a:off x="0" y="6524942"/>
            <a:ext cx="592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資料來源：國民健康署健康九九</a:t>
            </a:r>
          </a:p>
        </p:txBody>
      </p:sp>
    </p:spTree>
    <p:extLst>
      <p:ext uri="{BB962C8B-B14F-4D97-AF65-F5344CB8AC3E}">
        <p14:creationId xmlns:p14="http://schemas.microsoft.com/office/powerpoint/2010/main" val="4237690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45616"/>
            <a:ext cx="105156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電子煙危害</a:t>
            </a:r>
          </a:p>
        </p:txBody>
      </p:sp>
    </p:spTree>
    <p:extLst>
      <p:ext uri="{BB962C8B-B14F-4D97-AF65-F5344CB8AC3E}">
        <p14:creationId xmlns:p14="http://schemas.microsoft.com/office/powerpoint/2010/main" val="426257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54D58AA-49D4-44BF-91FB-37A3CF7F0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6" t="5901" r="8066" b="10100"/>
          <a:stretch/>
        </p:blipFill>
        <p:spPr>
          <a:xfrm>
            <a:off x="0" y="1325563"/>
            <a:ext cx="12192000" cy="55324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73FE385-8462-413E-F995-927A1BC8EB49}"/>
              </a:ext>
            </a:extLst>
          </p:cNvPr>
          <p:cNvSpPr/>
          <p:nvPr/>
        </p:nvSpPr>
        <p:spPr>
          <a:xfrm>
            <a:off x="2316480" y="5420822"/>
            <a:ext cx="3888509" cy="5541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F25F52-2EA4-4D6C-22A2-9A565DD29E21}"/>
              </a:ext>
            </a:extLst>
          </p:cNvPr>
          <p:cNvSpPr/>
          <p:nvPr/>
        </p:nvSpPr>
        <p:spPr>
          <a:xfrm>
            <a:off x="2572328" y="2605550"/>
            <a:ext cx="2535381" cy="4221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C7FD67A-852D-4FF6-9FF5-E160B3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2EB8C2"/>
          </a:solidFill>
        </p:spPr>
        <p:txBody>
          <a:bodyPr/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年菸害防制新法上路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全面禁止電子煙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43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2548"/>
            <a:ext cx="12192000" cy="1084903"/>
          </a:xfrm>
          <a:solidFill>
            <a:srgbClr val="2EB8C2"/>
          </a:solidFill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電子煙的危害</a:t>
            </a:r>
          </a:p>
        </p:txBody>
      </p:sp>
      <p:sp>
        <p:nvSpPr>
          <p:cNvPr id="3" name="矩形 2"/>
          <p:cNvSpPr/>
          <p:nvPr/>
        </p:nvSpPr>
        <p:spPr>
          <a:xfrm>
            <a:off x="8812446" y="4466946"/>
            <a:ext cx="980303" cy="626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854" y="1387816"/>
            <a:ext cx="3481641" cy="16117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223624" y="1613414"/>
            <a:ext cx="356982" cy="32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9853" y="3118870"/>
            <a:ext cx="3481641" cy="16117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92283" y="4862021"/>
            <a:ext cx="3481641" cy="16117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909213" y="1380781"/>
            <a:ext cx="3481641" cy="1625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909212" y="3159895"/>
            <a:ext cx="3481641" cy="1625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00D61A0-5DF7-477B-99AA-58E7980E0268}"/>
              </a:ext>
            </a:extLst>
          </p:cNvPr>
          <p:cNvSpPr/>
          <p:nvPr/>
        </p:nvSpPr>
        <p:spPr>
          <a:xfrm>
            <a:off x="3909211" y="4862105"/>
            <a:ext cx="3481641" cy="16257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95B8A9D-C115-444F-992E-28CEE28A1D09}"/>
              </a:ext>
            </a:extLst>
          </p:cNvPr>
          <p:cNvSpPr/>
          <p:nvPr/>
        </p:nvSpPr>
        <p:spPr>
          <a:xfrm>
            <a:off x="4065046" y="4949850"/>
            <a:ext cx="3176784" cy="1375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西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397E6B8-843A-414A-AD9D-7499A91C052E}"/>
              </a:ext>
            </a:extLst>
          </p:cNvPr>
          <p:cNvSpPr txBox="1"/>
          <p:nvPr/>
        </p:nvSpPr>
        <p:spPr>
          <a:xfrm>
            <a:off x="4134610" y="5091530"/>
            <a:ext cx="303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吸菸、使用電子煙會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增加感染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的風險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CE7B19B-2CEB-488B-B345-227D3BCC4B2C}"/>
              </a:ext>
            </a:extLst>
          </p:cNvPr>
          <p:cNvSpPr/>
          <p:nvPr/>
        </p:nvSpPr>
        <p:spPr>
          <a:xfrm>
            <a:off x="257064" y="1516256"/>
            <a:ext cx="3107220" cy="126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93B6BC0-8C14-46F7-B900-6230D7A39DC0}"/>
              </a:ext>
            </a:extLst>
          </p:cNvPr>
          <p:cNvSpPr txBox="1"/>
          <p:nvPr/>
        </p:nvSpPr>
        <p:spPr>
          <a:xfrm>
            <a:off x="589274" y="1771718"/>
            <a:ext cx="263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高濃度尼古丁易過量造成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735FB9-86F8-4B7C-B44A-A73190073C24}"/>
              </a:ext>
            </a:extLst>
          </p:cNvPr>
          <p:cNvSpPr/>
          <p:nvPr/>
        </p:nvSpPr>
        <p:spPr>
          <a:xfrm>
            <a:off x="257063" y="3264773"/>
            <a:ext cx="3107220" cy="126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93062A9-B828-47E7-A709-D02612CF58EC}"/>
              </a:ext>
            </a:extLst>
          </p:cNvPr>
          <p:cNvSpPr txBox="1"/>
          <p:nvPr/>
        </p:nvSpPr>
        <p:spPr>
          <a:xfrm>
            <a:off x="550330" y="3483492"/>
            <a:ext cx="285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電子煙具高度成癮性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不能幫助戒菸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2ED3D6-3872-458E-978D-C370A91A9D3E}"/>
              </a:ext>
            </a:extLst>
          </p:cNvPr>
          <p:cNvSpPr/>
          <p:nvPr/>
        </p:nvSpPr>
        <p:spPr>
          <a:xfrm>
            <a:off x="249461" y="5033653"/>
            <a:ext cx="3107220" cy="126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9D777EE-0F1C-43CC-913F-0F4BF8E77AC2}"/>
              </a:ext>
            </a:extLst>
          </p:cNvPr>
          <p:cNvSpPr txBox="1"/>
          <p:nvPr/>
        </p:nvSpPr>
        <p:spPr>
          <a:xfrm>
            <a:off x="550330" y="5252372"/>
            <a:ext cx="232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自然爆炸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事件頻傳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5EB2D7D-F158-4B24-B195-92B35D1F99B7}"/>
              </a:ext>
            </a:extLst>
          </p:cNvPr>
          <p:cNvSpPr/>
          <p:nvPr/>
        </p:nvSpPr>
        <p:spPr>
          <a:xfrm>
            <a:off x="4096423" y="1493092"/>
            <a:ext cx="3107220" cy="1346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8A28E3E-0D95-456A-BC8D-8A6948ECABCC}"/>
              </a:ext>
            </a:extLst>
          </p:cNvPr>
          <p:cNvSpPr txBox="1"/>
          <p:nvPr/>
        </p:nvSpPr>
        <p:spPr>
          <a:xfrm>
            <a:off x="4348137" y="1755719"/>
            <a:ext cx="273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電子菸油添加大麻、安非他命等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1467384-B30B-4857-881A-0EF038B75769}"/>
              </a:ext>
            </a:extLst>
          </p:cNvPr>
          <p:cNvSpPr/>
          <p:nvPr/>
        </p:nvSpPr>
        <p:spPr>
          <a:xfrm>
            <a:off x="4134610" y="3278454"/>
            <a:ext cx="3107220" cy="1346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1680C5A-04B0-49F7-8067-09679748C777}"/>
              </a:ext>
            </a:extLst>
          </p:cNvPr>
          <p:cNvSpPr txBox="1"/>
          <p:nvPr/>
        </p:nvSpPr>
        <p:spPr>
          <a:xfrm>
            <a:off x="4286875" y="3386405"/>
            <a:ext cx="303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電子煙內含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一級致癌物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甲醛、乙醛、亞硝胺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4CC64F8-8E2B-4902-B8AD-F74F85DB8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48" y="1380781"/>
            <a:ext cx="4765952" cy="5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2EB8C2"/>
          </a:solidFill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電子煙也有二、三手菸（煙）危害</a:t>
            </a:r>
          </a:p>
        </p:txBody>
      </p:sp>
      <p:pic>
        <p:nvPicPr>
          <p:cNvPr id="7" name="內容版面配置區 7">
            <a:extLst>
              <a:ext uri="{FF2B5EF4-FFF2-40B4-BE49-F238E27FC236}">
                <a16:creationId xmlns:a16="http://schemas.microsoft.com/office/drawing/2014/main" id="{DCB4750C-80C4-4723-ADE4-3D07E990C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50" y="1325562"/>
            <a:ext cx="5538629" cy="5538629"/>
          </a:xfrm>
        </p:spPr>
      </p:pic>
    </p:spTree>
    <p:extLst>
      <p:ext uri="{BB962C8B-B14F-4D97-AF65-F5344CB8AC3E}">
        <p14:creationId xmlns:p14="http://schemas.microsoft.com/office/powerpoint/2010/main" val="3847697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9213</TotalTime>
  <Words>3130</Words>
  <Application>Microsoft Office PowerPoint</Application>
  <PresentationFormat>寬螢幕</PresentationFormat>
  <Paragraphs>248</Paragraphs>
  <Slides>35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7" baseType="lpstr">
      <vt:lpstr>微軟正黑體</vt:lpstr>
      <vt:lpstr>PMingLiU</vt:lpstr>
      <vt:lpstr>PMingLiU</vt:lpstr>
      <vt:lpstr>Arial</vt:lpstr>
      <vt:lpstr>Calibri</vt:lpstr>
      <vt:lpstr>Calibri Light</vt:lpstr>
      <vt:lpstr>Garamond</vt:lpstr>
      <vt:lpstr>Tahoma</vt:lpstr>
      <vt:lpstr>Times New Roman</vt:lpstr>
      <vt:lpstr>Wingdings</vt:lpstr>
      <vt:lpstr>Wingdings 3</vt:lpstr>
      <vt:lpstr>Office Theme</vt:lpstr>
      <vt:lpstr>菸、酒、檳危害防制宣導教材 國小版</vt:lpstr>
      <vt:lpstr>PowerPoint 簡報</vt:lpstr>
      <vt:lpstr>菸品對青少年的危害</vt:lpstr>
      <vt:lpstr>吸菸後的菸燻妝</vt:lpstr>
      <vt:lpstr>什麼是二、三手菸?</vt:lpstr>
      <vt:lpstr>電子煙危害</vt:lpstr>
      <vt:lpstr>112年菸害防制新法上路-全面禁止電子煙</vt:lpstr>
      <vt:lpstr>電子煙的危害</vt:lpstr>
      <vt:lpstr>電子煙也有二、三手菸（煙）危害</vt:lpstr>
      <vt:lpstr>拒菸練功坊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有關青少年菸害防制相關法規</vt:lpstr>
      <vt:lpstr>112年菸害防制新法上路-未滿20歲不得吸菸</vt:lpstr>
      <vt:lpstr>112年菸害防制新法上路-全面禁止電子煙</vt:lpstr>
      <vt:lpstr>PowerPoint 簡報</vt:lpstr>
      <vt:lpstr>檳榔危害防制</vt:lpstr>
      <vt:lpstr>PowerPoint 簡報</vt:lpstr>
      <vt:lpstr>PowerPoint 簡報</vt:lpstr>
      <vt:lpstr>這樣你還要吃檳榔嗎？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參考影片</vt:lpstr>
      <vt:lpstr>電子煙宣導資源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菸害防制宣導</dc:title>
  <dc:creator>簡霈萱</dc:creator>
  <cp:lastModifiedBy>簡霈萱</cp:lastModifiedBy>
  <cp:revision>313</cp:revision>
  <cp:lastPrinted>2023-03-21T06:34:24Z</cp:lastPrinted>
  <dcterms:created xsi:type="dcterms:W3CDTF">2021-02-18T08:53:19Z</dcterms:created>
  <dcterms:modified xsi:type="dcterms:W3CDTF">2023-03-21T06:50:31Z</dcterms:modified>
</cp:coreProperties>
</file>